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95"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928"/>
  </p:normalViewPr>
  <p:slideViewPr>
    <p:cSldViewPr snapToGrid="0" snapToObjects="1">
      <p:cViewPr varScale="1">
        <p:scale>
          <a:sx n="83" d="100"/>
          <a:sy n="83" d="100"/>
        </p:scale>
        <p:origin x="658"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6/14/2025</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6/14/2025</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6/14/2025</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6/14/2025</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6/14/2025</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6/14/2025</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6/14/2025</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6/14/2025</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6/14/2025</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6/14/2025</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6/14/2025</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6/14/2025</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‹Nº›</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8EF7069B-16E1-C541-A8C6-4B7CA36F659A}"/>
              </a:ext>
            </a:extLst>
          </p:cNvPr>
          <p:cNvSpPr/>
          <p:nvPr/>
        </p:nvSpPr>
        <p:spPr>
          <a:xfrm>
            <a:off x="9429150" y="5409102"/>
            <a:ext cx="2499678"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Imagen 12">
            <a:extLst>
              <a:ext uri="{FF2B5EF4-FFF2-40B4-BE49-F238E27FC236}">
                <a16:creationId xmlns:a16="http://schemas.microsoft.com/office/drawing/2014/main" id="{06658030-B703-222D-3C4D-2FEE124F3586}"/>
              </a:ext>
            </a:extLst>
          </p:cNvPr>
          <p:cNvPicPr>
            <a:picLocks noChangeAspect="1"/>
          </p:cNvPicPr>
          <p:nvPr/>
        </p:nvPicPr>
        <p:blipFill>
          <a:blip r:embed="rId2"/>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752C7E0C-6C35-9841-AB81-981DE286F6B4}"/>
              </a:ext>
            </a:extLst>
          </p:cNvPr>
          <p:cNvSpPr txBox="1"/>
          <p:nvPr/>
        </p:nvSpPr>
        <p:spPr>
          <a:xfrm>
            <a:off x="9560736" y="6005543"/>
            <a:ext cx="2499678" cy="738664"/>
          </a:xfrm>
          <a:prstGeom prst="rect">
            <a:avLst/>
          </a:prstGeom>
          <a:noFill/>
        </p:spPr>
        <p:txBody>
          <a:bodyPr wrap="square" rtlCol="0">
            <a:spAutoFit/>
          </a:bodyPr>
          <a:lstStyle/>
          <a:p>
            <a:pPr algn="r"/>
            <a:r>
              <a:rPr lang="en-US" sz="2400" b="1" dirty="0">
                <a:solidFill>
                  <a:schemeClr val="bg1"/>
                </a:solidFill>
                <a:latin typeface="Tw Cen MT" panose="020B0602020104020603" pitchFamily="34" charset="77"/>
              </a:rPr>
              <a:t>Esteban Arancibia</a:t>
            </a:r>
          </a:p>
          <a:p>
            <a:pPr algn="r"/>
            <a:r>
              <a:rPr lang="en-US" b="1" dirty="0">
                <a:solidFill>
                  <a:schemeClr val="bg1"/>
                </a:solidFill>
                <a:latin typeface="Tw Cen MT" panose="020B0602020104020603" pitchFamily="34" charset="77"/>
              </a:rPr>
              <a:t>June 14, 2025</a:t>
            </a:r>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1584381" y="107135"/>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METHODOLOGY</a:t>
            </a:r>
          </a:p>
          <a:p>
            <a:pPr>
              <a:spcBef>
                <a:spcPts val="500"/>
              </a:spcBef>
            </a:pPr>
            <a:r>
              <a:rPr lang="en-US" sz="3400" b="1" dirty="0">
                <a:latin typeface="Tw Cen MT Condensed" panose="020B0606020104020203" pitchFamily="34" charset="77"/>
              </a:rPr>
              <a:t>Data Visualization</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METHODOLOGY</a:t>
            </a:r>
          </a:p>
          <a:p>
            <a:pPr>
              <a:spcBef>
                <a:spcPts val="500"/>
              </a:spcBef>
            </a:pPr>
            <a:r>
              <a:rPr lang="en-US" sz="3400" b="1" dirty="0">
                <a:latin typeface="Tw Cen MT Condensed" panose="020B0606020104020203" pitchFamily="34" charset="77"/>
              </a:rPr>
              <a:t>Data Visualization</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METHODOLOGY</a:t>
            </a:r>
          </a:p>
          <a:p>
            <a:pPr>
              <a:spcBef>
                <a:spcPts val="500"/>
              </a:spcBef>
            </a:pPr>
            <a:r>
              <a:rPr lang="en-US" sz="3400" b="1" dirty="0">
                <a:latin typeface="Tw Cen MT Condensed" panose="020B0606020104020203" pitchFamily="34" charset="77"/>
              </a:rPr>
              <a:t>Machine Learning Prediction</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297462"/>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a:p>
            <a:pPr>
              <a:spcBef>
                <a:spcPts val="500"/>
              </a:spcBef>
            </a:pPr>
            <a:r>
              <a:rPr lang="en-US" sz="3400" b="1" dirty="0">
                <a:latin typeface="Tw Cen MT Condensed" panose="020B0606020104020203" pitchFamily="34" charset="77"/>
              </a:rPr>
              <a:t>SQL (EDA with SQL)</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
        <p:nvSpPr>
          <p:cNvPr id="10" name="Title 1">
            <a:extLst>
              <a:ext uri="{FF2B5EF4-FFF2-40B4-BE49-F238E27FC236}">
                <a16:creationId xmlns:a16="http://schemas.microsoft.com/office/drawing/2014/main" id="{429857FB-700D-0D38-C41F-5BE8D2E998EA}"/>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a:p>
            <a:pPr>
              <a:spcBef>
                <a:spcPts val="500"/>
              </a:spcBef>
            </a:pPr>
            <a:r>
              <a:rPr lang="en-US" sz="3400" b="1" dirty="0">
                <a:latin typeface="Tw Cen MT Condensed" panose="020B0606020104020203" pitchFamily="34" charset="77"/>
              </a:rPr>
              <a:t>SQL (EDA with SQL)</a:t>
            </a:r>
          </a:p>
        </p:txBody>
      </p:sp>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
        <p:nvSpPr>
          <p:cNvPr id="10" name="Title 1">
            <a:extLst>
              <a:ext uri="{FF2B5EF4-FFF2-40B4-BE49-F238E27FC236}">
                <a16:creationId xmlns:a16="http://schemas.microsoft.com/office/drawing/2014/main" id="{3DABF14B-5A7D-462D-2D9A-CEC6FAF2765B}"/>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a:p>
            <a:pPr>
              <a:spcBef>
                <a:spcPts val="500"/>
              </a:spcBef>
            </a:pPr>
            <a:r>
              <a:rPr lang="en-US" sz="3400" b="1" dirty="0">
                <a:latin typeface="Tw Cen MT Condensed" panose="020B0606020104020203" pitchFamily="34" charset="77"/>
              </a:rPr>
              <a:t>SQL (EDA with SQL)</a:t>
            </a:r>
          </a:p>
        </p:txBody>
      </p:sp>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
        <p:nvSpPr>
          <p:cNvPr id="10" name="Title 1">
            <a:extLst>
              <a:ext uri="{FF2B5EF4-FFF2-40B4-BE49-F238E27FC236}">
                <a16:creationId xmlns:a16="http://schemas.microsoft.com/office/drawing/2014/main" id="{5F328213-F1A7-0C90-1983-E9D92254908F}"/>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a:p>
            <a:pPr>
              <a:spcBef>
                <a:spcPts val="500"/>
              </a:spcBef>
            </a:pPr>
            <a:r>
              <a:rPr lang="en-US" sz="3400" b="1" dirty="0">
                <a:latin typeface="Tw Cen MT Condensed" panose="020B0606020104020203" pitchFamily="34" charset="77"/>
              </a:rPr>
              <a:t>SQL (EDA with SQL)</a:t>
            </a:r>
          </a:p>
        </p:txBody>
      </p:sp>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
        <p:nvSpPr>
          <p:cNvPr id="10" name="Title 1">
            <a:extLst>
              <a:ext uri="{FF2B5EF4-FFF2-40B4-BE49-F238E27FC236}">
                <a16:creationId xmlns:a16="http://schemas.microsoft.com/office/drawing/2014/main" id="{3C77DF2B-0347-1207-019C-DA03623B923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a:p>
            <a:pPr>
              <a:spcBef>
                <a:spcPts val="500"/>
              </a:spcBef>
            </a:pPr>
            <a:r>
              <a:rPr lang="en-US" sz="3400" b="1" dirty="0">
                <a:latin typeface="Tw Cen MT Condensed" panose="020B0606020104020203" pitchFamily="34" charset="77"/>
              </a:rPr>
              <a:t>SQL (EDA with SQL)</a:t>
            </a:r>
          </a:p>
        </p:txBody>
      </p:sp>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a:p>
            <a:pPr>
              <a:spcBef>
                <a:spcPts val="500"/>
              </a:spcBef>
            </a:pPr>
            <a:r>
              <a:rPr lang="en-US" sz="3400" b="1" dirty="0">
                <a:latin typeface="Tw Cen MT Condensed" panose="020B0606020104020203" pitchFamily="34" charset="77"/>
              </a:rPr>
              <a:t>Matplotlib and Seaborn (EDA with Visualization)</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9F9F4-2438-884E-1F24-5BF58E8A1A28}"/>
            </a:ext>
          </a:extLst>
        </p:cNvPr>
        <p:cNvGrpSpPr/>
        <p:nvPr/>
      </p:nvGrpSpPr>
      <p:grpSpPr>
        <a:xfrm>
          <a:off x="0" y="0"/>
          <a:ext cx="0" cy="0"/>
          <a:chOff x="0" y="0"/>
          <a:chExt cx="0" cy="0"/>
        </a:xfrm>
      </p:grpSpPr>
      <p:pic>
        <p:nvPicPr>
          <p:cNvPr id="2052" name="Picture 4" descr="Historia y grandes hitos de SpaceX, la gran locura espacial de Elon Musk">
            <a:extLst>
              <a:ext uri="{FF2B5EF4-FFF2-40B4-BE49-F238E27FC236}">
                <a16:creationId xmlns:a16="http://schemas.microsoft.com/office/drawing/2014/main" id="{20E9380E-67F1-4922-16B5-61922404C1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EE485B6-0930-EAD4-D93F-A19D88A35D7F}"/>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07472954-608A-276D-3E06-5567718ECE85}"/>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77922C46-03E5-18E4-0D3B-DCE300773B76}"/>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1708358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
        <p:nvSpPr>
          <p:cNvPr id="10" name="Title 1">
            <a:extLst>
              <a:ext uri="{FF2B5EF4-FFF2-40B4-BE49-F238E27FC236}">
                <a16:creationId xmlns:a16="http://schemas.microsoft.com/office/drawing/2014/main" id="{63FCD7C9-B73C-F5C7-A8DD-469E431C62E5}"/>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a:p>
            <a:pPr>
              <a:spcBef>
                <a:spcPts val="500"/>
              </a:spcBef>
            </a:pPr>
            <a:r>
              <a:rPr lang="en-US" sz="3400" b="1" dirty="0">
                <a:latin typeface="Tw Cen MT Condensed" panose="020B0606020104020203" pitchFamily="34" charset="77"/>
              </a:rPr>
              <a:t>Matplotlib and Seaborn (EDA with Visualization)</a:t>
            </a:r>
          </a:p>
        </p:txBody>
      </p:sp>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
        <p:nvSpPr>
          <p:cNvPr id="10" name="Title 1">
            <a:extLst>
              <a:ext uri="{FF2B5EF4-FFF2-40B4-BE49-F238E27FC236}">
                <a16:creationId xmlns:a16="http://schemas.microsoft.com/office/drawing/2014/main" id="{9E49C637-B48A-987E-CE37-78CEAE8FFDA7}"/>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a:p>
            <a:pPr>
              <a:spcBef>
                <a:spcPts val="500"/>
              </a:spcBef>
            </a:pPr>
            <a:r>
              <a:rPr lang="en-US" sz="3400" b="1" dirty="0">
                <a:latin typeface="Tw Cen MT Condensed" panose="020B0606020104020203" pitchFamily="34" charset="77"/>
              </a:rPr>
              <a:t>Matplotlib and Seaborn (EDA with Visualization)</a:t>
            </a:r>
          </a:p>
        </p:txBody>
      </p:sp>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
        <p:nvSpPr>
          <p:cNvPr id="10" name="Title 1">
            <a:extLst>
              <a:ext uri="{FF2B5EF4-FFF2-40B4-BE49-F238E27FC236}">
                <a16:creationId xmlns:a16="http://schemas.microsoft.com/office/drawing/2014/main" id="{58131F6F-11F4-946A-BE2A-87EBF20234EB}"/>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a:p>
            <a:pPr>
              <a:spcBef>
                <a:spcPts val="500"/>
              </a:spcBef>
            </a:pPr>
            <a:r>
              <a:rPr lang="en-US" sz="3400" b="1" dirty="0">
                <a:latin typeface="Tw Cen MT Condensed" panose="020B0606020104020203" pitchFamily="34" charset="77"/>
              </a:rPr>
              <a:t>Matplotlib and Seaborn (EDA with Visualization)</a:t>
            </a:r>
          </a:p>
        </p:txBody>
      </p:sp>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
        <p:nvSpPr>
          <p:cNvPr id="10" name="Title 1">
            <a:extLst>
              <a:ext uri="{FF2B5EF4-FFF2-40B4-BE49-F238E27FC236}">
                <a16:creationId xmlns:a16="http://schemas.microsoft.com/office/drawing/2014/main" id="{D5003D68-42EF-CEF5-94B6-601A214A604B}"/>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a:p>
            <a:pPr>
              <a:spcBef>
                <a:spcPts val="500"/>
              </a:spcBef>
            </a:pPr>
            <a:r>
              <a:rPr lang="en-US" sz="3400" b="1" dirty="0">
                <a:latin typeface="Tw Cen MT Condensed" panose="020B0606020104020203" pitchFamily="34" charset="77"/>
              </a:rPr>
              <a:t>Matplotlib and Seaborn (EDA with Visualization)</a:t>
            </a:r>
          </a:p>
        </p:txBody>
      </p:sp>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
        <p:nvSpPr>
          <p:cNvPr id="10" name="Title 1">
            <a:extLst>
              <a:ext uri="{FF2B5EF4-FFF2-40B4-BE49-F238E27FC236}">
                <a16:creationId xmlns:a16="http://schemas.microsoft.com/office/drawing/2014/main" id="{A6BF03DA-8282-9B6A-695B-FE687BF4684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a:p>
            <a:pPr>
              <a:spcBef>
                <a:spcPts val="500"/>
              </a:spcBef>
            </a:pPr>
            <a:r>
              <a:rPr lang="en-US" sz="3400" b="1" dirty="0">
                <a:latin typeface="Tw Cen MT Condensed" panose="020B0606020104020203" pitchFamily="34" charset="77"/>
              </a:rPr>
              <a:t>Matplotlib and Seaborn (EDA with Visualization)</a:t>
            </a:r>
          </a:p>
        </p:txBody>
      </p:sp>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a:p>
            <a:pPr>
              <a:spcBef>
                <a:spcPts val="500"/>
              </a:spcBef>
            </a:pPr>
            <a:r>
              <a:rPr lang="en-US" sz="3400" b="1" dirty="0">
                <a:latin typeface="Tw Cen MT Condensed" panose="020B0606020104020203" pitchFamily="34" charset="77"/>
              </a:rPr>
              <a:t>Folium</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
        <p:nvSpPr>
          <p:cNvPr id="9" name="Title 1">
            <a:extLst>
              <a:ext uri="{FF2B5EF4-FFF2-40B4-BE49-F238E27FC236}">
                <a16:creationId xmlns:a16="http://schemas.microsoft.com/office/drawing/2014/main" id="{6655317D-C7EA-B0C7-2985-D4696523671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a:p>
            <a:pPr>
              <a:spcBef>
                <a:spcPts val="500"/>
              </a:spcBef>
            </a:pPr>
            <a:r>
              <a:rPr lang="en-US" sz="3400" b="1" dirty="0">
                <a:latin typeface="Tw Cen MT Condensed" panose="020B0606020104020203" pitchFamily="34" charset="77"/>
              </a:rPr>
              <a:t>Folium</a:t>
            </a:r>
          </a:p>
        </p:txBody>
      </p:sp>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
        <p:nvSpPr>
          <p:cNvPr id="10" name="Title 1">
            <a:extLst>
              <a:ext uri="{FF2B5EF4-FFF2-40B4-BE49-F238E27FC236}">
                <a16:creationId xmlns:a16="http://schemas.microsoft.com/office/drawing/2014/main" id="{BA125454-7462-072B-BEA7-6680AFCCECA4}"/>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a:p>
            <a:pPr>
              <a:spcBef>
                <a:spcPts val="500"/>
              </a:spcBef>
            </a:pPr>
            <a:r>
              <a:rPr lang="en-US" sz="3400" b="1" dirty="0">
                <a:latin typeface="Tw Cen MT Condensed" panose="020B0606020104020203" pitchFamily="34" charset="77"/>
              </a:rPr>
              <a:t>Folium</a:t>
            </a:r>
          </a:p>
        </p:txBody>
      </p:sp>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a:p>
            <a:pPr>
              <a:spcBef>
                <a:spcPts val="500"/>
              </a:spcBef>
            </a:pPr>
            <a:r>
              <a:rPr lang="en-US" sz="3400" b="1" dirty="0">
                <a:latin typeface="Tw Cen MT Condensed" panose="020B0606020104020203" pitchFamily="34" charset="77"/>
              </a:rPr>
              <a:t>Dash</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
        <p:nvSpPr>
          <p:cNvPr id="10" name="Title 1">
            <a:extLst>
              <a:ext uri="{FF2B5EF4-FFF2-40B4-BE49-F238E27FC236}">
                <a16:creationId xmlns:a16="http://schemas.microsoft.com/office/drawing/2014/main" id="{F22FC350-59CF-64F1-767C-0B6DAB579171}"/>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a:p>
            <a:pPr>
              <a:spcBef>
                <a:spcPts val="500"/>
              </a:spcBef>
            </a:pPr>
            <a:r>
              <a:rPr lang="en-US" sz="3400" b="1" dirty="0">
                <a:latin typeface="Tw Cen MT Condensed" panose="020B0606020104020203" pitchFamily="34" charset="77"/>
              </a:rPr>
              <a:t>Dash</a:t>
            </a:r>
          </a:p>
        </p:txBody>
      </p:sp>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311728" y="67228"/>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a:p>
            <a:pPr>
              <a:spcBef>
                <a:spcPts val="500"/>
              </a:spcBef>
            </a:pPr>
            <a:r>
              <a:rPr lang="en-US" sz="3400" b="1" dirty="0">
                <a:latin typeface="Tw Cen MT Condensed" panose="020B0606020104020203" pitchFamily="34" charset="77"/>
              </a:rPr>
              <a:t>Predictive Analysis</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
        <p:nvSpPr>
          <p:cNvPr id="10" name="Title 1">
            <a:extLst>
              <a:ext uri="{FF2B5EF4-FFF2-40B4-BE49-F238E27FC236}">
                <a16:creationId xmlns:a16="http://schemas.microsoft.com/office/drawing/2014/main" id="{822DE3FF-69CB-65D5-3600-CAA7590FB0CA}"/>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a:p>
            <a:pPr>
              <a:spcBef>
                <a:spcPts val="500"/>
              </a:spcBef>
            </a:pPr>
            <a:r>
              <a:rPr lang="en-US" sz="3400" b="1" dirty="0">
                <a:latin typeface="Tw Cen MT Condensed" panose="020B0606020104020203" pitchFamily="34" charset="77"/>
              </a:rPr>
              <a:t>Predictive Analysis</a:t>
            </a:r>
          </a:p>
        </p:txBody>
      </p:sp>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
        <p:nvSpPr>
          <p:cNvPr id="10" name="Title 1">
            <a:extLst>
              <a:ext uri="{FF2B5EF4-FFF2-40B4-BE49-F238E27FC236}">
                <a16:creationId xmlns:a16="http://schemas.microsoft.com/office/drawing/2014/main" id="{0CED82E7-0E09-BE54-F0C9-B87CC97B3E97}"/>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a:p>
            <a:pPr>
              <a:spcBef>
                <a:spcPts val="500"/>
              </a:spcBef>
            </a:pPr>
            <a:r>
              <a:rPr lang="en-US" sz="3400" b="1" dirty="0">
                <a:latin typeface="Tw Cen MT Condensed" panose="020B0606020104020203" pitchFamily="34" charset="77"/>
              </a:rPr>
              <a:t>Predictive Analysis</a:t>
            </a:r>
          </a:p>
        </p:txBody>
      </p:sp>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
        <p:nvSpPr>
          <p:cNvPr id="10" name="Title 1">
            <a:extLst>
              <a:ext uri="{FF2B5EF4-FFF2-40B4-BE49-F238E27FC236}">
                <a16:creationId xmlns:a16="http://schemas.microsoft.com/office/drawing/2014/main" id="{1EE8DFED-AE54-B088-F8F4-0BDD2B10EBBF}"/>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a:p>
            <a:pPr>
              <a:spcBef>
                <a:spcPts val="500"/>
              </a:spcBef>
            </a:pPr>
            <a:r>
              <a:rPr lang="en-US" sz="3400" b="1" dirty="0">
                <a:latin typeface="Tw Cen MT Condensed" panose="020B0606020104020203" pitchFamily="34" charset="77"/>
              </a:rPr>
              <a:t>Predictive Analysis</a:t>
            </a:r>
          </a:p>
        </p:txBody>
      </p:sp>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734868"/>
            <a:ext cx="10515600" cy="4822001"/>
          </a:xfrm>
        </p:spPr>
        <p:txBody>
          <a:bodyPr>
            <a:normAutofit/>
          </a:bodyPr>
          <a:lstStyle/>
          <a:p>
            <a:pPr marL="0" indent="0">
              <a:buNone/>
            </a:pPr>
            <a:r>
              <a:rPr lang="en-US" sz="2400" dirty="0"/>
              <a:t>When comparing the results of the four models side by side, we observe that all achieved identical accuracy scores and confusion matrices on the test dataset.</a:t>
            </a:r>
            <a:br>
              <a:rPr lang="en-US" sz="2400" dirty="0"/>
            </a:br>
            <a:r>
              <a:rPr lang="en-US" sz="2400" dirty="0"/>
              <a:t>As a result, we rely on their </a:t>
            </a:r>
            <a:r>
              <a:rPr lang="en-US" sz="2400" dirty="0" err="1"/>
              <a:t>GridSearchCV</a:t>
            </a:r>
            <a:r>
              <a:rPr lang="en-US" sz="2400" dirty="0"/>
              <a:t> best scores to differentiate and rank their performance. Based on these scores, the models are ranked from highest to lowest as follows:</a:t>
            </a:r>
          </a:p>
          <a:p>
            <a:r>
              <a:rPr lang="en-US" sz="2400" b="1" dirty="0"/>
              <a:t>Decision Tree</a:t>
            </a:r>
            <a:r>
              <a:rPr lang="en-US" sz="2400" dirty="0"/>
              <a:t> — Best score: </a:t>
            </a:r>
            <a:r>
              <a:rPr lang="en-US" sz="2400" b="1" dirty="0"/>
              <a:t>0.8893</a:t>
            </a:r>
            <a:endParaRPr lang="en-US" sz="2400" dirty="0"/>
          </a:p>
          <a:p>
            <a:r>
              <a:rPr lang="en-US" sz="2400" b="1" dirty="0"/>
              <a:t>K-Nearest Neighbors (KNN)</a:t>
            </a:r>
            <a:r>
              <a:rPr lang="en-US" sz="2400" dirty="0"/>
              <a:t> — Best score: </a:t>
            </a:r>
            <a:r>
              <a:rPr lang="en-US" sz="2400" b="1" dirty="0"/>
              <a:t>0.8482</a:t>
            </a:r>
            <a:endParaRPr lang="en-US" sz="2400" dirty="0"/>
          </a:p>
          <a:p>
            <a:r>
              <a:rPr lang="en-US" sz="2400" b="1" dirty="0"/>
              <a:t>Support Vector Machine (SVM)</a:t>
            </a:r>
            <a:r>
              <a:rPr lang="en-US" sz="2400" dirty="0"/>
              <a:t> — Best score: </a:t>
            </a:r>
            <a:r>
              <a:rPr lang="en-US" sz="2400" b="1" dirty="0"/>
              <a:t>0.8482</a:t>
            </a:r>
            <a:endParaRPr lang="en-US" sz="2400" dirty="0"/>
          </a:p>
          <a:p>
            <a:r>
              <a:rPr lang="en-US" sz="2400" b="1" dirty="0"/>
              <a:t>Logistic Regression</a:t>
            </a:r>
            <a:r>
              <a:rPr lang="en-US" sz="2400" dirty="0"/>
              <a:t> — Best score: </a:t>
            </a:r>
            <a:r>
              <a:rPr lang="en-US" sz="2400" b="1" dirty="0"/>
              <a:t>0.8464</a:t>
            </a:r>
            <a:endParaRPr lang="en-US" sz="2400" dirty="0"/>
          </a:p>
          <a:p>
            <a:pPr marL="0" indent="0">
              <a:buNone/>
            </a:pPr>
            <a:r>
              <a:rPr lang="en-US" sz="2400" dirty="0"/>
              <a:t>This ranking indicates that the decision tree model outperformed the others in hyperparameter-tuned validation, even though all models performed equally on the test set.</a:t>
            </a:r>
          </a:p>
          <a:p>
            <a:pPr marL="800100" lvl="1" indent="-342900">
              <a:buFont typeface="+mj-lt"/>
              <a:buAutoNum type="arabicPeriod"/>
            </a:pPr>
            <a:endParaRPr lang="en-MY" sz="1800" dirty="0"/>
          </a:p>
        </p:txBody>
      </p:sp>
      <p:sp>
        <p:nvSpPr>
          <p:cNvPr id="9" name="Title 1">
            <a:extLst>
              <a:ext uri="{FF2B5EF4-FFF2-40B4-BE49-F238E27FC236}">
                <a16:creationId xmlns:a16="http://schemas.microsoft.com/office/drawing/2014/main" id="{CEA539B5-573B-46FC-1730-4D530BE7787F}"/>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a:p>
            <a:pPr>
              <a:spcBef>
                <a:spcPts val="500"/>
              </a:spcBef>
            </a:pPr>
            <a:r>
              <a:rPr lang="en-US" sz="3400" b="1" dirty="0">
                <a:latin typeface="Tw Cen MT Condensed" panose="020B0606020104020203" pitchFamily="34" charset="77"/>
              </a:rPr>
              <a:t>Predictive Analysis</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The data visualization phase revealed that certain features may be correlated with the mission outcome in different ways. For instance, missions carrying heavier payloads tend to have higher landing success rates when targeting orbits such as Polar, LEO, and ISS. In contrast, for missions to GTO, the data is more ambiguous, as both successful and unsuccessful landings occur with similar frequency.</a:t>
            </a:r>
          </a:p>
          <a:p>
            <a:r>
              <a:rPr lang="en-US" sz="2400" dirty="0"/>
              <a:t>These observations suggest that individual features can influence the final outcome of a mission. While it is challenging to determine the exact relationship between each feature and mission success, machine learning algorithms can be leveraged to uncover patterns in historical data. By doing so, we can build predictive models capable of estimating the likelihood of a successful landing based on specific launch conditions.</a:t>
            </a:r>
          </a:p>
          <a:p>
            <a:endParaRPr lang="en-MY" sz="2400" dirty="0"/>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pPr lvl="1"/>
            <a:r>
              <a:rPr lang="en-US" dirty="0"/>
              <a:t>This project focuses on forecasting whether the first stage of a Falcon 9 rocket will successfully land, a key factor in estimating the total launch cost.</a:t>
            </a:r>
          </a:p>
          <a:p>
            <a:pPr lvl="1"/>
            <a:r>
              <a:rPr lang="en-US" dirty="0"/>
              <a:t>To achieve this, we analyze various characteristics of each launch—such as payload mass and orbit classification—that may influence the mission’s success.</a:t>
            </a:r>
          </a:p>
          <a:p>
            <a:pPr lvl="1"/>
            <a:r>
              <a:rPr lang="en-US" dirty="0"/>
              <a:t>By applying multiple machine learning techniques to historical launch data, we aim to uncover patterns that help predict future outcomes.</a:t>
            </a:r>
          </a:p>
          <a:p>
            <a:pPr lvl="1"/>
            <a:r>
              <a:rPr lang="en-US" dirty="0"/>
              <a:t>Among the four algorithms tested, the decision tree model demonstrated the highest accuracy and outperformed the others in predictive performance.</a:t>
            </a:r>
          </a:p>
          <a:p>
            <a:pPr marL="457200" lvl="1" indent="0">
              <a:buNone/>
            </a:pPr>
            <a:endParaRPr lang="en-US" dirty="0"/>
          </a:p>
          <a:p>
            <a:endParaRPr lang="en-US" sz="2400" dirty="0"/>
          </a:p>
          <a:p>
            <a:pPr lvl="1"/>
            <a:endParaRPr lang="en-US" sz="1800" dirty="0"/>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METHODOLOGY</a:t>
            </a:r>
            <a:r>
              <a:rPr lang="en-US" sz="5400" b="1" dirty="0">
                <a:solidFill>
                  <a:schemeClr val="bg1"/>
                </a:solidFill>
                <a:latin typeface="Tw Cen MT Condensed" panose="020B0606020104020203" pitchFamily="34" charset="77"/>
              </a:rPr>
              <a:t>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4191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METHODOLOGY</a:t>
            </a:r>
          </a:p>
          <a:p>
            <a:pPr>
              <a:spcBef>
                <a:spcPts val="500"/>
              </a:spcBef>
            </a:pPr>
            <a:r>
              <a:rPr lang="en-US" sz="3400" b="1" dirty="0">
                <a:latin typeface="Tw Cen MT Condensed" panose="020B0606020104020203" pitchFamily="34" charset="77"/>
              </a:rPr>
              <a:t>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METHODOLOGY</a:t>
            </a:r>
          </a:p>
          <a:p>
            <a:pPr>
              <a:spcBef>
                <a:spcPts val="500"/>
              </a:spcBef>
            </a:pPr>
            <a:r>
              <a:rPr lang="en-US" sz="3400" b="1" dirty="0">
                <a:latin typeface="Tw Cen MT Condensed" panose="020B0606020104020203" pitchFamily="34" charset="77"/>
              </a:rPr>
              <a:t>Data collection, wrangling, and formatting </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METHODOLOGY</a:t>
            </a:r>
          </a:p>
          <a:p>
            <a:pPr>
              <a:spcBef>
                <a:spcPts val="500"/>
              </a:spcBef>
            </a:pPr>
            <a:r>
              <a:rPr lang="en-US" sz="3400" b="1" dirty="0">
                <a:latin typeface="Tw Cen MT Condensed" panose="020B0606020104020203" pitchFamily="34" charset="77"/>
              </a:rPr>
              <a:t>Data collection, wrangling, and formatting </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METHODOLOGY</a:t>
            </a:r>
          </a:p>
          <a:p>
            <a:pPr>
              <a:spcBef>
                <a:spcPts val="500"/>
              </a:spcBef>
            </a:pPr>
            <a:r>
              <a:rPr lang="en-US" sz="3400" b="1" dirty="0">
                <a:latin typeface="Tw Cen MT Condensed" panose="020B0606020104020203" pitchFamily="34" charset="77"/>
              </a:rPr>
              <a:t>Exploratory Data Analysis (EDA) </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360</TotalTime>
  <Words>1972</Words>
  <Application>Microsoft Office PowerPoint</Application>
  <PresentationFormat>Panorámica</PresentationFormat>
  <Paragraphs>281</Paragraphs>
  <Slides>36</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36</vt:i4>
      </vt:variant>
    </vt:vector>
  </HeadingPairs>
  <TitlesOfParts>
    <vt:vector size="42" baseType="lpstr">
      <vt:lpstr>Arial</vt:lpstr>
      <vt:lpstr>Calibri</vt:lpstr>
      <vt:lpstr>Calibri Light</vt:lpstr>
      <vt:lpstr>Tw Cen MT</vt:lpstr>
      <vt:lpstr>Tw Cen MT Condensed</vt:lpstr>
      <vt:lpstr>Office Theme</vt:lpstr>
      <vt:lpstr>Applied Data Science capstone</vt:lpstr>
      <vt:lpstr>Presentación de PowerPoint</vt:lpstr>
      <vt:lpstr>Presentación de PowerPoint</vt:lpstr>
      <vt:lpstr>Outline</vt:lpstr>
      <vt:lpstr>Outline</vt:lpstr>
      <vt:lpstr>Presentación de PowerPoint</vt:lpstr>
      <vt:lpstr>Outline</vt:lpstr>
      <vt:lpstr>Outline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Esteban Arancibia</cp:lastModifiedBy>
  <cp:revision>202</cp:revision>
  <dcterms:created xsi:type="dcterms:W3CDTF">2022-01-04T01:00:05Z</dcterms:created>
  <dcterms:modified xsi:type="dcterms:W3CDTF">2025-06-14T23:16:58Z</dcterms:modified>
</cp:coreProperties>
</file>